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9" r:id="rId3"/>
    <p:sldId id="271" r:id="rId4"/>
    <p:sldId id="272" r:id="rId5"/>
    <p:sldId id="260" r:id="rId6"/>
    <p:sldId id="270" r:id="rId7"/>
    <p:sldId id="273" r:id="rId8"/>
    <p:sldId id="261" r:id="rId9"/>
    <p:sldId id="263" r:id="rId10"/>
    <p:sldId id="274" r:id="rId11"/>
    <p:sldId id="264" r:id="rId12"/>
    <p:sldId id="262" r:id="rId13"/>
    <p:sldId id="266" r:id="rId14"/>
    <p:sldId id="268" r:id="rId15"/>
    <p:sldId id="269" r:id="rId16"/>
    <p:sldId id="26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F0941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75" d="100"/>
          <a:sy n="75" d="100"/>
        </p:scale>
        <p:origin x="-758" y="-293"/>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ABE3C1-DBE1-495D-B57B-2849774B866A}"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3F48C-C7C6-4055-9F49-3777875E72AE}"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78E61D-D431-422C-9764-11DAFE33AB63}"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DE42F4-6EEF-4EF7-8ED4-2208F0F89A08}"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5A6C69-6797-4E8A-BF37-F2C3751466E9}"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2014A1-A632-4878-A0D3-F52BA7563730}" type="datetimeFigureOut">
              <a:rPr lang="en-US" smtClean="0"/>
              <a:pPr/>
              <a:t>12/1/2017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99F462-093F-4566-844B-4C71F2739DA5}" type="datetimeFigureOut">
              <a:rPr lang="en-US" smtClean="0"/>
              <a:pPr/>
              <a:t>12/1/2017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pPr/>
              <a:t>12/1/2017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transition spd="slow" advClick="0" advTm="10000">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pPr/>
              <a:t>12/1/2017</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advClick="0" advTm="10000">
    <p:fade/>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96775413"/>
      </p:ext>
    </p:extLst>
  </p:cSld>
  <p:clrMapOvr>
    <a:masterClrMapping/>
  </p:clrMapOvr>
  <p:transition spd="slow" advClick="0" advTm="10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51840" y="1513840"/>
            <a:ext cx="10688320" cy="4419600"/>
          </a:xfrm>
        </p:spPr>
        <p:txBody>
          <a:bodyPr>
            <a:normAutofit/>
          </a:bodyPr>
          <a:lstStyle/>
          <a:p>
            <a:pPr algn="ctr"/>
            <a:r>
              <a:rPr lang="en-US" sz="2800" dirty="0" smtClean="0"/>
              <a:t>“From </a:t>
            </a:r>
            <a:r>
              <a:rPr lang="en-US" sz="2800" dirty="0"/>
              <a:t>the work you are doing to your response time, you have seamlessly incorporated yourself into our business.  Response time is very important to us and it is refreshing to work with a company that has a similar </a:t>
            </a:r>
            <a:r>
              <a:rPr lang="en-US" sz="2800" dirty="0" smtClean="0"/>
              <a:t>mindset. Thank </a:t>
            </a:r>
            <a:r>
              <a:rPr lang="en-US" sz="2800" dirty="0"/>
              <a:t>you for all of the work that you do for us.  </a:t>
            </a:r>
            <a:endParaRPr lang="en-US" sz="2800" dirty="0" smtClean="0"/>
          </a:p>
          <a:p>
            <a:pPr algn="ctr"/>
            <a:endParaRPr lang="en-US" sz="2800" dirty="0"/>
          </a:p>
          <a:p>
            <a:pPr algn="ctr"/>
            <a:r>
              <a:rPr lang="en-US" sz="2800" dirty="0" smtClean="0"/>
              <a:t>You </a:t>
            </a:r>
            <a:r>
              <a:rPr lang="en-US" sz="2800" dirty="0"/>
              <a:t>consistently meet all of our IT needs and take care of any issues that may arise.  </a:t>
            </a:r>
            <a:r>
              <a:rPr lang="en-US" sz="2800" dirty="0" smtClean="0"/>
              <a:t>All </a:t>
            </a:r>
            <a:r>
              <a:rPr lang="en-US" sz="2800" dirty="0"/>
              <a:t>in </a:t>
            </a:r>
            <a:r>
              <a:rPr lang="en-US" sz="2800" dirty="0" smtClean="0"/>
              <a:t>all, </a:t>
            </a:r>
            <a:r>
              <a:rPr lang="en-US" sz="2800" dirty="0"/>
              <a:t>we </a:t>
            </a:r>
            <a:r>
              <a:rPr lang="en-US" sz="2800" dirty="0" smtClean="0"/>
              <a:t>highly </a:t>
            </a:r>
            <a:r>
              <a:rPr lang="en-US" sz="2800" dirty="0"/>
              <a:t>recommend Source One to other companies for IT consulting</a:t>
            </a:r>
            <a:r>
              <a:rPr lang="en-US" sz="2800" dirty="0" smtClean="0"/>
              <a:t>.”</a:t>
            </a:r>
            <a:endParaRPr lang="en-US" sz="2800" dirty="0"/>
          </a:p>
          <a:p>
            <a:pPr algn="ctr"/>
            <a:r>
              <a:rPr lang="en-US" sz="2800" dirty="0"/>
              <a:t>Janet </a:t>
            </a:r>
            <a:r>
              <a:rPr lang="en-US" sz="2800" dirty="0" err="1"/>
              <a:t>Eisiminger</a:t>
            </a:r>
            <a:r>
              <a:rPr lang="en-US" sz="2800" dirty="0"/>
              <a:t> – Regional Nephrology Associates</a:t>
            </a:r>
          </a:p>
        </p:txBody>
      </p:sp>
      <p:sp>
        <p:nvSpPr>
          <p:cNvPr id="6"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000" dirty="0" smtClean="0">
                <a:solidFill>
                  <a:schemeClr val="bg1"/>
                </a:solidFill>
                <a:latin typeface="BodoniXT" pitchFamily="2" charset="0"/>
              </a:rPr>
              <a:t>Customer Testimonial</a:t>
            </a:r>
          </a:p>
        </p:txBody>
      </p:sp>
    </p:spTree>
  </p:cSld>
  <p:clrMapOvr>
    <a:masterClrMapping/>
  </p:clrMapOvr>
  <p:transition spd="slow" advClick="0" advTm="1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251" y="1517554"/>
            <a:ext cx="6291092" cy="6278642"/>
          </a:xfrm>
          <a:prstGeom prst="rect">
            <a:avLst/>
          </a:prstGeom>
          <a:noFill/>
        </p:spPr>
        <p:txBody>
          <a:bodyPr wrap="square" rtlCol="0">
            <a:spAutoFit/>
          </a:bodyPr>
          <a:lstStyle/>
          <a:p>
            <a:pPr marL="457200" indent="-457200"/>
            <a:r>
              <a:rPr lang="en-US" sz="3000" dirty="0" smtClean="0"/>
              <a:t>Don’t lose all of your and your</a:t>
            </a:r>
          </a:p>
          <a:p>
            <a:pPr marL="457200" indent="-457200"/>
            <a:r>
              <a:rPr lang="en-US" sz="3000" dirty="0" smtClean="0"/>
              <a:t>customer’s information!  Use us for</a:t>
            </a:r>
          </a:p>
          <a:p>
            <a:pPr marL="457200" indent="-457200"/>
            <a:r>
              <a:rPr lang="en-US" sz="3000" dirty="0" smtClean="0"/>
              <a:t>data security!</a:t>
            </a:r>
          </a:p>
          <a:p>
            <a:pPr marL="457200" indent="-457200">
              <a:lnSpc>
                <a:spcPct val="150000"/>
              </a:lnSpc>
              <a:buFont typeface="Arial" panose="020B0604020202020204" pitchFamily="34" charset="0"/>
              <a:buChar char="•"/>
            </a:pPr>
            <a:r>
              <a:rPr lang="en-US" sz="2400" dirty="0" smtClean="0"/>
              <a:t>Offsite Backup Storage &amp; Replication</a:t>
            </a:r>
          </a:p>
          <a:p>
            <a:pPr marL="457200" indent="-457200">
              <a:lnSpc>
                <a:spcPct val="150000"/>
              </a:lnSpc>
              <a:buFont typeface="Arial" panose="020B0604020202020204" pitchFamily="34" charset="0"/>
              <a:buChar char="•"/>
            </a:pPr>
            <a:r>
              <a:rPr lang="en-US" sz="2400" dirty="0" smtClean="0"/>
              <a:t>Multi-Tiered Backups</a:t>
            </a:r>
          </a:p>
          <a:p>
            <a:pPr marL="742950" lvl="1" indent="-285750">
              <a:buFont typeface="Arial" panose="020B0604020202020204" pitchFamily="34" charset="0"/>
              <a:buChar char="•"/>
            </a:pPr>
            <a:r>
              <a:rPr lang="en-US" sz="2400" dirty="0" smtClean="0"/>
              <a:t>Daily</a:t>
            </a:r>
            <a:endParaRPr lang="en-US" sz="2400" dirty="0"/>
          </a:p>
          <a:p>
            <a:pPr marL="742950" lvl="1" indent="-285750">
              <a:buFont typeface="Arial" panose="020B0604020202020204" pitchFamily="34" charset="0"/>
              <a:buChar char="•"/>
            </a:pPr>
            <a:r>
              <a:rPr lang="en-US" sz="2400" dirty="0" smtClean="0"/>
              <a:t>Nightly</a:t>
            </a:r>
            <a:endParaRPr lang="en-US" sz="2400" dirty="0"/>
          </a:p>
          <a:p>
            <a:pPr marL="742950" lvl="1" indent="-285750">
              <a:buFont typeface="Arial" panose="020B0604020202020204" pitchFamily="34" charset="0"/>
              <a:buChar char="•"/>
            </a:pPr>
            <a:r>
              <a:rPr lang="en-US" sz="2400" dirty="0" smtClean="0"/>
              <a:t>Monthly-Quarterly</a:t>
            </a:r>
            <a:endParaRPr lang="en-US" sz="2400" dirty="0"/>
          </a:p>
          <a:p>
            <a:pPr lvl="1">
              <a:lnSpc>
                <a:spcPct val="150000"/>
              </a:lnSpc>
            </a:pPr>
            <a:endParaRPr lang="en-US" sz="2000" dirty="0" smtClean="0"/>
          </a:p>
          <a:p>
            <a:pPr marL="457200" indent="-457200">
              <a:lnSpc>
                <a:spcPct val="150000"/>
              </a:lnSpc>
              <a:buFont typeface="Arial" panose="020B0604020202020204" pitchFamily="34" charset="0"/>
              <a:buChar char="•"/>
            </a:pPr>
            <a:endParaRPr lang="en-US" sz="1600" dirty="0" smtClean="0"/>
          </a:p>
          <a:p>
            <a:pPr marL="914400" lvl="1" indent="-457200">
              <a:lnSpc>
                <a:spcPct val="150000"/>
              </a:lnSpc>
              <a:buFont typeface="Arial" panose="020B0604020202020204" pitchFamily="34" charset="0"/>
              <a:buChar char="•"/>
            </a:pPr>
            <a:endParaRPr lang="en-US" sz="1600" dirty="0"/>
          </a:p>
          <a:p>
            <a:pPr marL="914400" lvl="1" indent="-457200">
              <a:lnSpc>
                <a:spcPct val="150000"/>
              </a:lnSpc>
              <a:buFont typeface="Arial" panose="020B0604020202020204" pitchFamily="34" charset="0"/>
              <a:buChar char="•"/>
            </a:pPr>
            <a:endParaRPr lang="en-US" sz="1600" dirty="0" smtClean="0"/>
          </a:p>
          <a:p>
            <a:pPr marL="914400" lvl="1" indent="-457200">
              <a:lnSpc>
                <a:spcPct val="150000"/>
              </a:lnSpc>
              <a:buFont typeface="Arial" panose="020B0604020202020204" pitchFamily="34" charset="0"/>
              <a:buChar char="•"/>
            </a:pPr>
            <a:endParaRPr lang="en-US" sz="1600" dirty="0" smtClean="0"/>
          </a:p>
          <a:p>
            <a:pPr marL="457200" indent="-457200">
              <a:lnSpc>
                <a:spcPct val="150000"/>
              </a:lnSpc>
              <a:buFont typeface="Arial" panose="020B0604020202020204" pitchFamily="34" charset="0"/>
              <a:buChar char="•"/>
            </a:pPr>
            <a:endParaRPr lang="en-US" sz="1600" dirty="0"/>
          </a:p>
          <a:p>
            <a:endParaRPr lang="en-US" dirty="0"/>
          </a:p>
        </p:txBody>
      </p:sp>
      <p:pic>
        <p:nvPicPr>
          <p:cNvPr id="1028" name="Picture 4" descr="http://www.pages.drexel.edu/~rdp72/soss/services/images/veeam_logo.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15159" y="3043009"/>
            <a:ext cx="4511892" cy="205291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Users\smc\Desktop\mozy.png"/>
          <p:cNvPicPr>
            <a:picLocks noChangeAspect="1" noChangeArrowheads="1"/>
          </p:cNvPicPr>
          <p:nvPr/>
        </p:nvPicPr>
        <p:blipFill>
          <a:blip r:embed="rId3"/>
          <a:srcRect/>
          <a:stretch>
            <a:fillRect/>
          </a:stretch>
        </p:blipFill>
        <p:spPr bwMode="auto">
          <a:xfrm>
            <a:off x="6780937" y="1777605"/>
            <a:ext cx="4537495" cy="1134374"/>
          </a:xfrm>
          <a:prstGeom prst="rect">
            <a:avLst/>
          </a:prstGeom>
          <a:noFill/>
        </p:spPr>
      </p:pic>
      <p:sp>
        <p:nvSpPr>
          <p:cNvPr id="6"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500" dirty="0" smtClean="0">
                <a:solidFill>
                  <a:schemeClr val="bg1"/>
                </a:solidFill>
                <a:latin typeface="BodoniXT" pitchFamily="2" charset="0"/>
              </a:rPr>
              <a:t>Disaster Recovery</a:t>
            </a:r>
          </a:p>
        </p:txBody>
      </p:sp>
    </p:spTree>
    <p:extLst>
      <p:ext uri="{BB962C8B-B14F-4D97-AF65-F5344CB8AC3E}">
        <p14:creationId xmlns:p14="http://schemas.microsoft.com/office/powerpoint/2010/main" xmlns="" val="820051866"/>
      </p:ext>
    </p:extLst>
  </p:cSld>
  <p:clrMapOvr>
    <a:masterClrMapping/>
  </p:clrMapOvr>
  <p:transition spd="slow" advClick="0" advTm="1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683312" y="1581125"/>
            <a:ext cx="5312814" cy="44712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200" dirty="0" smtClean="0"/>
              <a:t>Servers</a:t>
            </a:r>
          </a:p>
          <a:p>
            <a:pPr marL="571500" indent="-571500">
              <a:buFont typeface="Arial" panose="020B0604020202020204" pitchFamily="34" charset="0"/>
              <a:buChar char="•"/>
            </a:pPr>
            <a:r>
              <a:rPr lang="en-US" sz="2200" dirty="0" smtClean="0"/>
              <a:t>Desktop Workstations</a:t>
            </a:r>
          </a:p>
          <a:p>
            <a:pPr marL="571500" indent="-571500">
              <a:buFont typeface="Arial" panose="020B0604020202020204" pitchFamily="34" charset="0"/>
              <a:buChar char="•"/>
            </a:pPr>
            <a:r>
              <a:rPr lang="en-US" sz="2200" dirty="0" smtClean="0"/>
              <a:t>Laptops</a:t>
            </a:r>
          </a:p>
          <a:p>
            <a:pPr marL="571500" indent="-571500">
              <a:buFont typeface="Arial" panose="020B0604020202020204" pitchFamily="34" charset="0"/>
              <a:buChar char="•"/>
            </a:pPr>
            <a:r>
              <a:rPr lang="en-US" sz="2200" dirty="0" smtClean="0"/>
              <a:t>Networking</a:t>
            </a:r>
          </a:p>
          <a:p>
            <a:pPr marL="571500" indent="-571500">
              <a:buFont typeface="Arial" panose="020B0604020202020204" pitchFamily="34" charset="0"/>
              <a:buChar char="•"/>
            </a:pPr>
            <a:r>
              <a:rPr lang="en-US" sz="2200" dirty="0" smtClean="0"/>
              <a:t>Wireless Access Point </a:t>
            </a:r>
          </a:p>
          <a:p>
            <a:pPr marL="571500" indent="-571500"/>
            <a:r>
              <a:rPr lang="en-US" sz="2200" dirty="0" smtClean="0"/>
              <a:t>	Infrastructures</a:t>
            </a:r>
          </a:p>
          <a:p>
            <a:pPr marL="571500" indent="-571500">
              <a:buFont typeface="Arial" panose="020B0604020202020204" pitchFamily="34" charset="0"/>
              <a:buChar char="•"/>
            </a:pPr>
            <a:r>
              <a:rPr lang="en-US" sz="2200" dirty="0" smtClean="0"/>
              <a:t>Data Wiring</a:t>
            </a:r>
          </a:p>
          <a:p>
            <a:pPr marL="571500" indent="-571500">
              <a:buFont typeface="Arial" panose="020B0604020202020204" pitchFamily="34" charset="0"/>
              <a:buChar char="•"/>
            </a:pPr>
            <a:r>
              <a:rPr lang="en-US" sz="2200" dirty="0" smtClean="0"/>
              <a:t>Security Camera’s</a:t>
            </a:r>
          </a:p>
          <a:p>
            <a:pPr marL="571500" indent="-571500">
              <a:buFont typeface="Arial" panose="020B0604020202020204" pitchFamily="34" charset="0"/>
              <a:buChar char="•"/>
            </a:pPr>
            <a:endParaRPr lang="en-US" sz="2200" dirty="0" smtClean="0"/>
          </a:p>
        </p:txBody>
      </p:sp>
      <p:pic>
        <p:nvPicPr>
          <p:cNvPr id="4098" name="Picture 2" descr="http://www.pages.drexel.edu/~rdp72/soss/services/images/r73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03138" y="4080361"/>
            <a:ext cx="3053604" cy="1099298"/>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Ubiquiti Networks 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09616" y="2172670"/>
            <a:ext cx="1896051" cy="897185"/>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ewlett Packard Log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128451" y="4286962"/>
            <a:ext cx="1324072" cy="824111"/>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Cisco Small Business Logo"/>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648384" y="4351110"/>
            <a:ext cx="1155634" cy="791530"/>
          </a:xfrm>
          <a:prstGeom prst="rect">
            <a:avLst/>
          </a:prstGeom>
          <a:noFill/>
          <a:extLst>
            <a:ext uri="{909E8E84-426E-40DD-AFC4-6F175D3DCCD1}">
              <a14:hiddenFill xmlns:a14="http://schemas.microsoft.com/office/drawing/2010/main" xmlns="">
                <a:solidFill>
                  <a:srgbClr val="FFFFFF"/>
                </a:solidFill>
              </a14:hiddenFill>
            </a:ext>
          </a:extLst>
        </p:spPr>
      </p:pic>
      <p:pic>
        <p:nvPicPr>
          <p:cNvPr id="4110" name="Picture 14" descr="Image result for hikvision logo 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313769" y="3308580"/>
            <a:ext cx="3336751" cy="467145"/>
          </a:xfrm>
          <a:prstGeom prst="rect">
            <a:avLst/>
          </a:prstGeom>
          <a:noFill/>
          <a:extLst>
            <a:ext uri="{909E8E84-426E-40DD-AFC4-6F175D3DCCD1}">
              <a14:hiddenFill xmlns:a14="http://schemas.microsoft.com/office/drawing/2010/main" xmlns="">
                <a:solidFill>
                  <a:srgbClr val="FFFFFF"/>
                </a:solidFill>
              </a14:hiddenFill>
            </a:ext>
          </a:extLst>
        </p:spPr>
      </p:pic>
      <p:pic>
        <p:nvPicPr>
          <p:cNvPr id="4112" name="Picture 16" descr="Image result for hikvision 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017688" y="2273660"/>
            <a:ext cx="1668288" cy="633640"/>
          </a:xfrm>
          <a:prstGeom prst="rect">
            <a:avLst/>
          </a:prstGeom>
          <a:noFill/>
          <a:extLst>
            <a:ext uri="{909E8E84-426E-40DD-AFC4-6F175D3DCCD1}">
              <a14:hiddenFill xmlns:a14="http://schemas.microsoft.com/office/drawing/2010/main" xmlns="">
                <a:solidFill>
                  <a:srgbClr val="FFFFFF"/>
                </a:solidFill>
              </a14:hiddenFill>
            </a:ext>
          </a:extLst>
        </p:spPr>
      </p:pic>
      <p:pic>
        <p:nvPicPr>
          <p:cNvPr id="4114" name="Picture 18" descr="Image result for dell 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9323131" y="3166709"/>
            <a:ext cx="961774" cy="96177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Content Placeholder 2"/>
          <p:cNvSpPr txBox="1">
            <a:spLocks/>
          </p:cNvSpPr>
          <p:nvPr/>
        </p:nvSpPr>
        <p:spPr>
          <a:xfrm>
            <a:off x="142240" y="162560"/>
            <a:ext cx="6949440" cy="9753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000" dirty="0" smtClean="0">
                <a:solidFill>
                  <a:schemeClr val="bg1"/>
                </a:solidFill>
                <a:latin typeface="BodoniXT" pitchFamily="2" charset="0"/>
              </a:rPr>
              <a:t>System Design, Sales &amp; Install</a:t>
            </a:r>
          </a:p>
        </p:txBody>
      </p:sp>
    </p:spTree>
    <p:extLst>
      <p:ext uri="{BB962C8B-B14F-4D97-AF65-F5344CB8AC3E}">
        <p14:creationId xmlns:p14="http://schemas.microsoft.com/office/powerpoint/2010/main" xmlns="" val="3266504851"/>
      </p:ext>
    </p:extLst>
  </p:cSld>
  <p:clrMapOvr>
    <a:masterClrMapping/>
  </p:clrMapOvr>
  <p:transition spd="slow" advClick="0" advTm="10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359763" y="1676473"/>
            <a:ext cx="4929170" cy="4151850"/>
          </a:xfrm>
        </p:spPr>
        <p:txBody>
          <a:bodyPr>
            <a:normAutofit lnSpcReduction="10000"/>
          </a:bodyPr>
          <a:lstStyle/>
          <a:p>
            <a:pPr algn="ctr"/>
            <a:r>
              <a:rPr lang="en-US" sz="4000" dirty="0" smtClean="0"/>
              <a:t>Refer a Friend and You Win!</a:t>
            </a:r>
          </a:p>
          <a:p>
            <a:r>
              <a:rPr lang="en-US" sz="2500" dirty="0" smtClean="0"/>
              <a:t>The very best compliment someone can give us is a referral.  Did you know that </a:t>
            </a:r>
            <a:r>
              <a:rPr lang="en-US" sz="2500" dirty="0" err="1" smtClean="0"/>
              <a:t>SourceONE</a:t>
            </a:r>
            <a:r>
              <a:rPr lang="en-US" sz="2500" dirty="0" smtClean="0"/>
              <a:t> has a very aggressive referral program?  Want more information on our referral program? </a:t>
            </a:r>
            <a:br>
              <a:rPr lang="en-US" sz="2500" dirty="0" smtClean="0"/>
            </a:br>
            <a:endParaRPr lang="en-US" sz="2500" dirty="0" smtClean="0"/>
          </a:p>
          <a:p>
            <a:r>
              <a:rPr lang="en-US" sz="2500" dirty="0" smtClean="0"/>
              <a:t>Ask us today!</a:t>
            </a:r>
          </a:p>
          <a:p>
            <a:endParaRPr lang="en-US" dirty="0"/>
          </a:p>
        </p:txBody>
      </p:sp>
      <p:pic>
        <p:nvPicPr>
          <p:cNvPr id="1026" name="Picture 2" descr="C:\Users\smc\Desktop\adf12a5f-49ce-4dba-ae3b-7ef46f875d8e.jpg"/>
          <p:cNvPicPr>
            <a:picLocks noChangeAspect="1" noChangeArrowheads="1"/>
          </p:cNvPicPr>
          <p:nvPr/>
        </p:nvPicPr>
        <p:blipFill>
          <a:blip r:embed="rId2"/>
          <a:srcRect/>
          <a:stretch>
            <a:fillRect/>
          </a:stretch>
        </p:blipFill>
        <p:spPr bwMode="auto">
          <a:xfrm>
            <a:off x="412109" y="1941050"/>
            <a:ext cx="5665914" cy="3463290"/>
          </a:xfrm>
          <a:prstGeom prst="rect">
            <a:avLst/>
          </a:prstGeom>
          <a:noFill/>
        </p:spPr>
      </p:pic>
      <p:sp>
        <p:nvSpPr>
          <p:cNvPr id="9"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500" dirty="0" smtClean="0">
                <a:solidFill>
                  <a:schemeClr val="bg1"/>
                </a:solidFill>
                <a:latin typeface="BodoniXT" pitchFamily="2" charset="0"/>
              </a:rPr>
              <a:t>Referral Program</a:t>
            </a:r>
          </a:p>
        </p:txBody>
      </p:sp>
    </p:spTree>
  </p:cSld>
  <p:clrMapOvr>
    <a:masterClrMapping/>
  </p:clrMapOvr>
  <p:transition spd="slow" advClick="0" advTm="10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8882" y="1859353"/>
            <a:ext cx="6124923" cy="3599315"/>
          </a:xfrm>
        </p:spPr>
        <p:txBody>
          <a:bodyPr>
            <a:normAutofit lnSpcReduction="10000"/>
          </a:bodyPr>
          <a:lstStyle/>
          <a:p>
            <a:r>
              <a:rPr lang="en-US" sz="3000" b="1" dirty="0" smtClean="0"/>
              <a:t>Having an IT emergency?</a:t>
            </a:r>
          </a:p>
          <a:p>
            <a:endParaRPr lang="en-US" sz="1100" b="1" dirty="0" smtClean="0"/>
          </a:p>
          <a:p>
            <a:r>
              <a:rPr lang="en-US" sz="2500" dirty="0" smtClean="0"/>
              <a:t>One thing you can do is call us direct so we can take your call and respond quickly.</a:t>
            </a:r>
          </a:p>
          <a:p>
            <a:endParaRPr lang="en-US" sz="2500" dirty="0" smtClean="0"/>
          </a:p>
          <a:p>
            <a:r>
              <a:rPr lang="en-US" sz="2500" dirty="0" smtClean="0"/>
              <a:t>Another way is to visit us on our website and click the link to submit a ticket.  The response will be fast and you will be able to track the status and more.</a:t>
            </a:r>
            <a:endParaRPr lang="en-US" sz="2500" dirty="0"/>
          </a:p>
        </p:txBody>
      </p:sp>
      <p:pic>
        <p:nvPicPr>
          <p:cNvPr id="3074" name="Picture 2" descr="C:\Users\smc\Desktop\help desk.png"/>
          <p:cNvPicPr>
            <a:picLocks noChangeAspect="1" noChangeArrowheads="1"/>
          </p:cNvPicPr>
          <p:nvPr/>
        </p:nvPicPr>
        <p:blipFill>
          <a:blip r:embed="rId2"/>
          <a:srcRect/>
          <a:stretch>
            <a:fillRect/>
          </a:stretch>
        </p:blipFill>
        <p:spPr bwMode="auto">
          <a:xfrm>
            <a:off x="6831818" y="1546664"/>
            <a:ext cx="4651867" cy="4105031"/>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500" dirty="0" smtClean="0">
                <a:solidFill>
                  <a:schemeClr val="bg1"/>
                </a:solidFill>
                <a:latin typeface="BodoniXT" pitchFamily="2" charset="0"/>
              </a:rPr>
              <a:t>IT Help Desk</a:t>
            </a:r>
          </a:p>
        </p:txBody>
      </p:sp>
    </p:spTree>
  </p:cSld>
  <p:clrMapOvr>
    <a:masterClrMapping/>
  </p:clrMapOvr>
  <p:transition spd="slow" advClick="0" advTm="10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3074" name="Picture 2" descr="C:\Users\smc\Desktop\Personal\GBD\source1\SourceONE postcard.jpg"/>
          <p:cNvPicPr>
            <a:picLocks noChangeAspect="1" noChangeArrowheads="1"/>
          </p:cNvPicPr>
          <p:nvPr/>
        </p:nvPicPr>
        <p:blipFill>
          <a:blip r:embed="rId2"/>
          <a:srcRect/>
          <a:stretch>
            <a:fillRect/>
          </a:stretch>
        </p:blipFill>
        <p:spPr bwMode="auto">
          <a:xfrm>
            <a:off x="0" y="-325120"/>
            <a:ext cx="12192000" cy="7939320"/>
          </a:xfrm>
          <a:prstGeom prst="rect">
            <a:avLst/>
          </a:prstGeom>
          <a:noFill/>
        </p:spPr>
      </p:pic>
    </p:spTree>
  </p:cSld>
  <p:clrMapOvr>
    <a:masterClrMapping/>
  </p:clrMapOvr>
  <p:transition spd="slow" advClick="0" advTm="10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mc\Desktop\linkedin-14.png"/>
          <p:cNvPicPr>
            <a:picLocks noChangeAspect="1" noChangeArrowheads="1"/>
          </p:cNvPicPr>
          <p:nvPr/>
        </p:nvPicPr>
        <p:blipFill>
          <a:blip r:embed="rId2"/>
          <a:srcRect/>
          <a:stretch>
            <a:fillRect/>
          </a:stretch>
        </p:blipFill>
        <p:spPr bwMode="auto">
          <a:xfrm>
            <a:off x="533009" y="2090028"/>
            <a:ext cx="6954912" cy="2955837"/>
          </a:xfrm>
          <a:prstGeom prst="rect">
            <a:avLst/>
          </a:prstGeom>
          <a:noFill/>
        </p:spPr>
      </p:pic>
      <p:sp>
        <p:nvSpPr>
          <p:cNvPr id="6"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500" dirty="0" smtClean="0">
                <a:solidFill>
                  <a:schemeClr val="bg1"/>
                </a:solidFill>
                <a:latin typeface="BodoniXT" pitchFamily="2" charset="0"/>
              </a:rPr>
              <a:t>Social Media</a:t>
            </a:r>
          </a:p>
        </p:txBody>
      </p:sp>
      <p:pic>
        <p:nvPicPr>
          <p:cNvPr id="6146" name="Picture 2" descr="C:\Users\smc\Desktop\static_qr_code_without_logo.jpg"/>
          <p:cNvPicPr>
            <a:picLocks noChangeAspect="1" noChangeArrowheads="1"/>
          </p:cNvPicPr>
          <p:nvPr/>
        </p:nvPicPr>
        <p:blipFill>
          <a:blip r:embed="rId3"/>
          <a:srcRect/>
          <a:stretch>
            <a:fillRect/>
          </a:stretch>
        </p:blipFill>
        <p:spPr bwMode="auto">
          <a:xfrm>
            <a:off x="7951153" y="1794193"/>
            <a:ext cx="3524250" cy="3524250"/>
          </a:xfrm>
          <a:prstGeom prst="rect">
            <a:avLst/>
          </a:prstGeom>
          <a:noFill/>
        </p:spPr>
      </p:pic>
      <p:sp>
        <p:nvSpPr>
          <p:cNvPr id="9" name="TextBox 8"/>
          <p:cNvSpPr txBox="1"/>
          <p:nvPr/>
        </p:nvSpPr>
        <p:spPr>
          <a:xfrm>
            <a:off x="8493760" y="1574800"/>
            <a:ext cx="2399888" cy="369332"/>
          </a:xfrm>
          <a:prstGeom prst="rect">
            <a:avLst/>
          </a:prstGeom>
          <a:noFill/>
        </p:spPr>
        <p:txBody>
          <a:bodyPr wrap="none" rtlCol="0">
            <a:spAutoFit/>
          </a:bodyPr>
          <a:lstStyle/>
          <a:p>
            <a:r>
              <a:rPr lang="en-US" dirty="0" smtClean="0"/>
              <a:t>Scan Our QR Code Here</a:t>
            </a:r>
            <a:endParaRPr lang="en-US" dirty="0"/>
          </a:p>
        </p:txBody>
      </p:sp>
    </p:spTree>
  </p:cSld>
  <p:clrMapOvr>
    <a:masterClrMapping/>
  </p:clrMapOvr>
  <p:transition spd="slow" advClick="0" advTm="1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500" dirty="0" smtClean="0">
                <a:solidFill>
                  <a:schemeClr val="bg1"/>
                </a:solidFill>
                <a:latin typeface="BodoniXT" pitchFamily="2" charset="0"/>
              </a:rPr>
              <a:t>Local &amp; Customized Service</a:t>
            </a:r>
          </a:p>
        </p:txBody>
      </p:sp>
      <p:sp>
        <p:nvSpPr>
          <p:cNvPr id="6" name="TextBox 5"/>
          <p:cNvSpPr txBox="1"/>
          <p:nvPr/>
        </p:nvSpPr>
        <p:spPr>
          <a:xfrm>
            <a:off x="732167" y="1320701"/>
            <a:ext cx="6045277" cy="52629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t>Based in Voorhees, NJ, we serve South Jersey and Philadelphia.</a:t>
            </a:r>
          </a:p>
          <a:p>
            <a:pPr marL="285750" indent="-285750">
              <a:lnSpc>
                <a:spcPct val="150000"/>
              </a:lnSpc>
              <a:buFont typeface="Arial" panose="020B0604020202020204" pitchFamily="34" charset="0"/>
              <a:buChar char="•"/>
            </a:pPr>
            <a:r>
              <a:rPr lang="en-US" sz="2800" dirty="0" smtClean="0"/>
              <a:t>Onsite Consultation &amp; Service</a:t>
            </a:r>
          </a:p>
          <a:p>
            <a:pPr marL="285750" indent="-285750">
              <a:lnSpc>
                <a:spcPct val="150000"/>
              </a:lnSpc>
              <a:buFont typeface="Arial" panose="020B0604020202020204" pitchFamily="34" charset="0"/>
              <a:buChar char="•"/>
            </a:pPr>
            <a:r>
              <a:rPr lang="en-US" sz="2800" dirty="0" smtClean="0"/>
              <a:t>Remote Helpdesk &amp; Support</a:t>
            </a:r>
          </a:p>
          <a:p>
            <a:pPr marL="285750" indent="-285750">
              <a:lnSpc>
                <a:spcPct val="150000"/>
              </a:lnSpc>
              <a:buFont typeface="Arial" panose="020B0604020202020204" pitchFamily="34" charset="0"/>
              <a:buChar char="•"/>
            </a:pPr>
            <a:r>
              <a:rPr lang="en-US" sz="2800" dirty="0" smtClean="0"/>
              <a:t>24/7 Emergency Assistance</a:t>
            </a:r>
          </a:p>
          <a:p>
            <a:pPr marL="285750" indent="-285750">
              <a:lnSpc>
                <a:spcPct val="150000"/>
              </a:lnSpc>
              <a:buFont typeface="Arial" panose="020B0604020202020204" pitchFamily="34" charset="0"/>
              <a:buChar char="•"/>
            </a:pPr>
            <a:r>
              <a:rPr lang="en-US" sz="2800" dirty="0" smtClean="0"/>
              <a:t>Fast Responding</a:t>
            </a:r>
          </a:p>
          <a:p>
            <a:pPr marL="285750" indent="-285750">
              <a:lnSpc>
                <a:spcPct val="150000"/>
              </a:lnSpc>
              <a:buFont typeface="Arial" panose="020B0604020202020204" pitchFamily="34" charset="0"/>
              <a:buChar char="•"/>
            </a:pPr>
            <a:r>
              <a:rPr lang="en-US" sz="2800" dirty="0" smtClean="0"/>
              <a:t>Contact a person, not a call center.</a:t>
            </a:r>
          </a:p>
          <a:p>
            <a:pPr marL="285750" indent="-285750">
              <a:lnSpc>
                <a:spcPct val="150000"/>
              </a:lnSpc>
              <a:buFont typeface="Arial" panose="020B0604020202020204" pitchFamily="34" charset="0"/>
              <a:buChar char="•"/>
            </a:pPr>
            <a:endParaRPr lang="en-US" sz="2800" dirty="0"/>
          </a:p>
        </p:txBody>
      </p:sp>
      <p:pic>
        <p:nvPicPr>
          <p:cNvPr id="3" name="Picture 2" descr="C:\Users\smc\Desktop\sourceone location.png"/>
          <p:cNvPicPr>
            <a:picLocks noChangeAspect="1" noChangeArrowheads="1"/>
          </p:cNvPicPr>
          <p:nvPr/>
        </p:nvPicPr>
        <p:blipFill>
          <a:blip r:embed="rId2"/>
          <a:srcRect/>
          <a:stretch>
            <a:fillRect/>
          </a:stretch>
        </p:blipFill>
        <p:spPr bwMode="auto">
          <a:xfrm>
            <a:off x="7253605" y="1320800"/>
            <a:ext cx="4106863" cy="4762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724503993"/>
      </p:ext>
    </p:extLst>
  </p:cSld>
  <p:clrMapOvr>
    <a:masterClrMapping/>
  </p:clrMapOvr>
  <p:transition spd="slow" advClick="0" advTm="10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000" dirty="0" smtClean="0">
                <a:solidFill>
                  <a:schemeClr val="bg1"/>
                </a:solidFill>
                <a:latin typeface="BodoniXT" pitchFamily="2" charset="0"/>
              </a:rPr>
              <a:t>We Guide You Through Change</a:t>
            </a:r>
          </a:p>
        </p:txBody>
      </p:sp>
      <p:sp>
        <p:nvSpPr>
          <p:cNvPr id="7" name="TextBox 6"/>
          <p:cNvSpPr txBox="1"/>
          <p:nvPr/>
        </p:nvSpPr>
        <p:spPr>
          <a:xfrm>
            <a:off x="4429760" y="3007360"/>
            <a:ext cx="3180080" cy="3139321"/>
          </a:xfrm>
          <a:prstGeom prst="rect">
            <a:avLst/>
          </a:prstGeom>
          <a:noFill/>
        </p:spPr>
        <p:txBody>
          <a:bodyPr wrap="square" rtlCol="0">
            <a:spAutoFit/>
          </a:bodyPr>
          <a:lstStyle/>
          <a:p>
            <a:r>
              <a:rPr lang="en-US" dirty="0" smtClean="0"/>
              <a:t>No two companies have the same IT needs.  We will sit with you, learn about your company and suggest ideas to implement in order to help you secure your data with </a:t>
            </a:r>
            <a:r>
              <a:rPr lang="en-US" b="1" dirty="0" smtClean="0"/>
              <a:t>anti-virus software</a:t>
            </a:r>
            <a:r>
              <a:rPr lang="en-US" dirty="0" smtClean="0"/>
              <a:t>, connect all of your employees through </a:t>
            </a:r>
            <a:r>
              <a:rPr lang="en-US" b="1" dirty="0" smtClean="0"/>
              <a:t>Microsoft 365</a:t>
            </a:r>
            <a:r>
              <a:rPr lang="en-US" dirty="0" smtClean="0"/>
              <a:t>, improve system connectivity with </a:t>
            </a:r>
            <a:r>
              <a:rPr lang="en-US" b="1" dirty="0" smtClean="0"/>
              <a:t>stronger hardware and wiring</a:t>
            </a:r>
            <a:r>
              <a:rPr lang="en-US" dirty="0" smtClean="0"/>
              <a:t>, and more. 	</a:t>
            </a:r>
            <a:endParaRPr lang="en-US" dirty="0"/>
          </a:p>
        </p:txBody>
      </p:sp>
      <p:sp>
        <p:nvSpPr>
          <p:cNvPr id="8" name="TextBox 7"/>
          <p:cNvSpPr txBox="1"/>
          <p:nvPr/>
        </p:nvSpPr>
        <p:spPr>
          <a:xfrm>
            <a:off x="8209280" y="3048000"/>
            <a:ext cx="3180080" cy="2862322"/>
          </a:xfrm>
          <a:prstGeom prst="rect">
            <a:avLst/>
          </a:prstGeom>
          <a:noFill/>
        </p:spPr>
        <p:txBody>
          <a:bodyPr wrap="square" rtlCol="0">
            <a:spAutoFit/>
          </a:bodyPr>
          <a:lstStyle/>
          <a:p>
            <a:r>
              <a:rPr lang="en-US" dirty="0" smtClean="0"/>
              <a:t>When something goes wrong with your systems you do not need to call a call center, you need to call a person that will come out on site and fix the problem.  Our account managers are our </a:t>
            </a:r>
            <a:r>
              <a:rPr lang="en-US" b="1" dirty="0" smtClean="0"/>
              <a:t>IT technicians</a:t>
            </a:r>
            <a:r>
              <a:rPr lang="en-US" dirty="0" smtClean="0"/>
              <a:t>, when you call them you are calling their cell phone.  </a:t>
            </a:r>
            <a:endParaRPr lang="en-US" dirty="0"/>
          </a:p>
        </p:txBody>
      </p:sp>
      <p:sp>
        <p:nvSpPr>
          <p:cNvPr id="9" name="TextBox 8"/>
          <p:cNvSpPr txBox="1"/>
          <p:nvPr/>
        </p:nvSpPr>
        <p:spPr>
          <a:xfrm>
            <a:off x="721360" y="3017520"/>
            <a:ext cx="3180080" cy="3139321"/>
          </a:xfrm>
          <a:prstGeom prst="rect">
            <a:avLst/>
          </a:prstGeom>
          <a:noFill/>
        </p:spPr>
        <p:txBody>
          <a:bodyPr wrap="square" rtlCol="0">
            <a:spAutoFit/>
          </a:bodyPr>
          <a:lstStyle/>
          <a:p>
            <a:r>
              <a:rPr lang="en-US" dirty="0" smtClean="0"/>
              <a:t>For over 20 years we have been serving the tri-state area by helping them reach their IT needs.  We strive every day to live out our mission, which is to give a more personal touch to </a:t>
            </a:r>
            <a:r>
              <a:rPr lang="en-US" b="1" dirty="0" smtClean="0"/>
              <a:t>IT solutions.  </a:t>
            </a:r>
            <a:r>
              <a:rPr lang="en-US" dirty="0" smtClean="0"/>
              <a:t>Many of our clients have commended us for helping to guide them through change and communicating with them regularly.</a:t>
            </a:r>
            <a:endParaRPr lang="en-US" dirty="0"/>
          </a:p>
        </p:txBody>
      </p:sp>
      <p:pic>
        <p:nvPicPr>
          <p:cNvPr id="5122" name="Picture 2" descr="C:\Users\smc\Desktop\icons.png"/>
          <p:cNvPicPr>
            <a:picLocks noChangeAspect="1" noChangeArrowheads="1"/>
          </p:cNvPicPr>
          <p:nvPr/>
        </p:nvPicPr>
        <p:blipFill>
          <a:blip r:embed="rId2"/>
          <a:srcRect/>
          <a:stretch>
            <a:fillRect/>
          </a:stretch>
        </p:blipFill>
        <p:spPr bwMode="auto">
          <a:xfrm>
            <a:off x="1104582" y="1141730"/>
            <a:ext cx="9921876" cy="1455738"/>
          </a:xfrm>
          <a:prstGeom prst="rect">
            <a:avLst/>
          </a:prstGeom>
          <a:noFill/>
        </p:spPr>
      </p:pic>
      <p:sp>
        <p:nvSpPr>
          <p:cNvPr id="11" name="TextBox 10"/>
          <p:cNvSpPr txBox="1"/>
          <p:nvPr/>
        </p:nvSpPr>
        <p:spPr>
          <a:xfrm>
            <a:off x="1351280" y="2550160"/>
            <a:ext cx="1811778" cy="477054"/>
          </a:xfrm>
          <a:prstGeom prst="rect">
            <a:avLst/>
          </a:prstGeom>
          <a:noFill/>
        </p:spPr>
        <p:txBody>
          <a:bodyPr wrap="none" rtlCol="0">
            <a:spAutoFit/>
          </a:bodyPr>
          <a:lstStyle/>
          <a:p>
            <a:r>
              <a:rPr lang="en-US" sz="2500" b="1" dirty="0" smtClean="0">
                <a:solidFill>
                  <a:schemeClr val="accent2">
                    <a:lumMod val="50000"/>
                  </a:schemeClr>
                </a:solidFill>
                <a:latin typeface="BodoniXT" pitchFamily="2" charset="0"/>
              </a:rPr>
              <a:t>Professional</a:t>
            </a:r>
            <a:endParaRPr lang="en-US" sz="2500" b="1" dirty="0">
              <a:solidFill>
                <a:schemeClr val="accent2">
                  <a:lumMod val="50000"/>
                </a:schemeClr>
              </a:solidFill>
              <a:latin typeface="BodoniXT" pitchFamily="2" charset="0"/>
            </a:endParaRPr>
          </a:p>
        </p:txBody>
      </p:sp>
      <p:sp>
        <p:nvSpPr>
          <p:cNvPr id="12" name="TextBox 11"/>
          <p:cNvSpPr txBox="1"/>
          <p:nvPr/>
        </p:nvSpPr>
        <p:spPr>
          <a:xfrm>
            <a:off x="5100320" y="2550160"/>
            <a:ext cx="1691810" cy="477054"/>
          </a:xfrm>
          <a:prstGeom prst="rect">
            <a:avLst/>
          </a:prstGeom>
          <a:noFill/>
        </p:spPr>
        <p:txBody>
          <a:bodyPr wrap="none" rtlCol="0">
            <a:spAutoFit/>
          </a:bodyPr>
          <a:lstStyle/>
          <a:p>
            <a:r>
              <a:rPr lang="en-US" sz="2500" b="1" dirty="0" smtClean="0">
                <a:solidFill>
                  <a:schemeClr val="accent2">
                    <a:lumMod val="50000"/>
                  </a:schemeClr>
                </a:solidFill>
                <a:latin typeface="BodoniXT" pitchFamily="2" charset="0"/>
              </a:rPr>
              <a:t>Customized</a:t>
            </a:r>
            <a:endParaRPr lang="en-US" sz="2500" b="1" dirty="0">
              <a:solidFill>
                <a:schemeClr val="accent2">
                  <a:lumMod val="50000"/>
                </a:schemeClr>
              </a:solidFill>
              <a:latin typeface="BodoniXT" pitchFamily="2" charset="0"/>
            </a:endParaRPr>
          </a:p>
        </p:txBody>
      </p:sp>
      <p:sp>
        <p:nvSpPr>
          <p:cNvPr id="13" name="TextBox 12"/>
          <p:cNvSpPr txBox="1"/>
          <p:nvPr/>
        </p:nvSpPr>
        <p:spPr>
          <a:xfrm>
            <a:off x="9215120" y="2560320"/>
            <a:ext cx="906658" cy="477054"/>
          </a:xfrm>
          <a:prstGeom prst="rect">
            <a:avLst/>
          </a:prstGeom>
          <a:noFill/>
        </p:spPr>
        <p:txBody>
          <a:bodyPr wrap="none" rtlCol="0">
            <a:spAutoFit/>
          </a:bodyPr>
          <a:lstStyle/>
          <a:p>
            <a:r>
              <a:rPr lang="en-US" sz="2500" b="1" dirty="0" smtClean="0">
                <a:solidFill>
                  <a:schemeClr val="accent2">
                    <a:lumMod val="50000"/>
                  </a:schemeClr>
                </a:solidFill>
                <a:latin typeface="BodoniXT" pitchFamily="2" charset="0"/>
              </a:rPr>
              <a:t>Local</a:t>
            </a:r>
            <a:endParaRPr lang="en-US" sz="2500" b="1" dirty="0">
              <a:solidFill>
                <a:schemeClr val="accent2">
                  <a:lumMod val="50000"/>
                </a:schemeClr>
              </a:solidFill>
              <a:latin typeface="BodoniXT" pitchFamily="2" charset="0"/>
            </a:endParaRPr>
          </a:p>
        </p:txBody>
      </p:sp>
    </p:spTree>
  </p:cSld>
  <p:clrMapOvr>
    <a:masterClrMapping/>
  </p:clrMapOvr>
  <p:transition spd="slow" advClick="0" advTm="1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17600" y="1717040"/>
            <a:ext cx="9956800" cy="3931920"/>
          </a:xfrm>
        </p:spPr>
        <p:txBody>
          <a:bodyPr>
            <a:normAutofit fontScale="92500" lnSpcReduction="20000"/>
          </a:bodyPr>
          <a:lstStyle/>
          <a:p>
            <a:pPr algn="ctr"/>
            <a:r>
              <a:rPr lang="en-US" sz="3000" dirty="0"/>
              <a:t>“Thank you for the IT work that you did for our firm during my tenure as Office Administrator. I appreciated not just your expertise in the field but your ability to quickly respond to my calls for help. Businesses today cannot survive without technology. I always had total confidence that you and Source One could keep us up and running and on top of the latest software that could keep the firm up to date in our field. I have often recommended Source One to other administrators and will continue to do so in the future.”</a:t>
            </a:r>
          </a:p>
          <a:p>
            <a:pPr algn="ctr"/>
            <a:endParaRPr lang="en-US" sz="3000" dirty="0" smtClean="0"/>
          </a:p>
          <a:p>
            <a:pPr algn="ctr"/>
            <a:r>
              <a:rPr lang="en-US" sz="3000" dirty="0" err="1" smtClean="0"/>
              <a:t>Kulzer</a:t>
            </a:r>
            <a:r>
              <a:rPr lang="en-US" sz="3000" dirty="0" smtClean="0"/>
              <a:t> </a:t>
            </a:r>
            <a:r>
              <a:rPr lang="en-US" sz="3000" dirty="0"/>
              <a:t>&amp; </a:t>
            </a:r>
            <a:r>
              <a:rPr lang="en-US" sz="3000" dirty="0" err="1"/>
              <a:t>DiPadova</a:t>
            </a:r>
            <a:r>
              <a:rPr lang="en-US" sz="3000" dirty="0"/>
              <a:t>, P.A.</a:t>
            </a:r>
          </a:p>
          <a:p>
            <a:endParaRPr lang="en-US" dirty="0"/>
          </a:p>
        </p:txBody>
      </p:sp>
      <p:sp>
        <p:nvSpPr>
          <p:cNvPr id="6"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000" dirty="0" smtClean="0">
                <a:solidFill>
                  <a:schemeClr val="bg1"/>
                </a:solidFill>
                <a:latin typeface="BodoniXT" pitchFamily="2" charset="0"/>
              </a:rPr>
              <a:t>Customer Testimonial</a:t>
            </a:r>
          </a:p>
        </p:txBody>
      </p:sp>
    </p:spTree>
  </p:cSld>
  <p:clrMapOvr>
    <a:masterClrMapping/>
  </p:clrMapOvr>
  <p:transition spd="slow" advClick="0" advTm="1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6261" y="1637478"/>
            <a:ext cx="6098767" cy="4086245"/>
          </a:xfrm>
        </p:spPr>
        <p:txBody>
          <a:bodyPr>
            <a:normAutofit/>
          </a:bodyPr>
          <a:lstStyle/>
          <a:p>
            <a:pPr marL="285750" indent="-285750">
              <a:buFont typeface="Arial" panose="020B0604020202020204" pitchFamily="34" charset="0"/>
              <a:buChar char="•"/>
            </a:pPr>
            <a:r>
              <a:rPr lang="en-US" sz="2400" dirty="0" smtClean="0"/>
              <a:t>Servers</a:t>
            </a:r>
          </a:p>
          <a:p>
            <a:pPr marL="285750" indent="-285750">
              <a:buFont typeface="Arial" panose="020B0604020202020204" pitchFamily="34" charset="0"/>
              <a:buChar char="•"/>
            </a:pPr>
            <a:r>
              <a:rPr lang="en-US" sz="2400" dirty="0" smtClean="0"/>
              <a:t>User Workstations-Endpoints</a:t>
            </a:r>
          </a:p>
          <a:p>
            <a:pPr marL="285750" indent="-285750">
              <a:buFont typeface="Arial" panose="020B0604020202020204" pitchFamily="34" charset="0"/>
              <a:buChar char="•"/>
            </a:pPr>
            <a:r>
              <a:rPr lang="en-US" sz="2400" dirty="0" smtClean="0"/>
              <a:t>Mobile Device Access</a:t>
            </a:r>
          </a:p>
          <a:p>
            <a:pPr marL="285750" indent="-285750">
              <a:buFont typeface="Arial" panose="020B0604020202020204" pitchFamily="34" charset="0"/>
              <a:buChar char="•"/>
            </a:pPr>
            <a:r>
              <a:rPr lang="en-US" sz="2400" dirty="0" smtClean="0"/>
              <a:t>Software Deployment &amp; Upgrades</a:t>
            </a:r>
          </a:p>
          <a:p>
            <a:pPr marL="285750" indent="-285750">
              <a:buFont typeface="Arial" panose="020B0604020202020204" pitchFamily="34" charset="0"/>
              <a:buChar char="•"/>
            </a:pPr>
            <a:r>
              <a:rPr lang="en-US" sz="2400" dirty="0" smtClean="0"/>
              <a:t>Security</a:t>
            </a:r>
          </a:p>
          <a:p>
            <a:pPr marL="742950" lvl="1" indent="-285750">
              <a:buFont typeface="Arial" panose="020B0604020202020204" pitchFamily="34" charset="0"/>
              <a:buChar char="•"/>
            </a:pPr>
            <a:r>
              <a:rPr lang="en-US" sz="2200" dirty="0" smtClean="0"/>
              <a:t>Policy Enforcement</a:t>
            </a:r>
          </a:p>
          <a:p>
            <a:pPr marL="742950" lvl="1" indent="-285750">
              <a:buFont typeface="Arial" panose="020B0604020202020204" pitchFamily="34" charset="0"/>
              <a:buChar char="•"/>
            </a:pPr>
            <a:r>
              <a:rPr lang="en-US" sz="2200" dirty="0" smtClean="0"/>
              <a:t>Auditing</a:t>
            </a:r>
          </a:p>
          <a:p>
            <a:pPr marL="742950" lvl="1" indent="-285750">
              <a:buFont typeface="Arial" panose="020B0604020202020204" pitchFamily="34" charset="0"/>
              <a:buChar char="•"/>
            </a:pPr>
            <a:r>
              <a:rPr lang="en-US" sz="2200" dirty="0" smtClean="0"/>
              <a:t>Threat Prevention &amp; Remediation</a:t>
            </a:r>
            <a:endParaRPr lang="en-US" sz="2200" dirty="0"/>
          </a:p>
        </p:txBody>
      </p:sp>
      <p:pic>
        <p:nvPicPr>
          <p:cNvPr id="2050" name="Picture 2" descr="C:\Users\smc\Downloads\iStock_71965145_LARGE.jpg"/>
          <p:cNvPicPr>
            <a:picLocks noChangeAspect="1" noChangeArrowheads="1"/>
          </p:cNvPicPr>
          <p:nvPr/>
        </p:nvPicPr>
        <p:blipFill>
          <a:blip r:embed="rId2"/>
          <a:srcRect/>
          <a:stretch>
            <a:fillRect/>
          </a:stretch>
        </p:blipFill>
        <p:spPr bwMode="auto">
          <a:xfrm>
            <a:off x="5987899" y="1766114"/>
            <a:ext cx="5461462" cy="3640347"/>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500" dirty="0" smtClean="0">
                <a:solidFill>
                  <a:schemeClr val="bg1"/>
                </a:solidFill>
                <a:latin typeface="BodoniXT" pitchFamily="2" charset="0"/>
              </a:rPr>
              <a:t>Network Management</a:t>
            </a:r>
          </a:p>
        </p:txBody>
      </p:sp>
    </p:spTree>
    <p:extLst>
      <p:ext uri="{BB962C8B-B14F-4D97-AF65-F5344CB8AC3E}">
        <p14:creationId xmlns:p14="http://schemas.microsoft.com/office/powerpoint/2010/main" xmlns="" val="820051866"/>
      </p:ext>
    </p:extLst>
  </p:cSld>
  <p:clrMapOvr>
    <a:masterClrMapping/>
  </p:clrMapOvr>
  <p:transition spd="slow" advClick="0" advTm="1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4098" name="Picture 2" descr="C:\Users\smc\Downloads\iStock-592014624.jpg"/>
          <p:cNvPicPr>
            <a:picLocks noChangeAspect="1" noChangeArrowheads="1"/>
          </p:cNvPicPr>
          <p:nvPr/>
        </p:nvPicPr>
        <p:blipFill>
          <a:blip r:embed="rId2"/>
          <a:srcRect/>
          <a:stretch>
            <a:fillRect/>
          </a:stretch>
        </p:blipFill>
        <p:spPr bwMode="auto">
          <a:xfrm>
            <a:off x="-288351" y="-690880"/>
            <a:ext cx="12480351" cy="8318082"/>
          </a:xfrm>
          <a:prstGeom prst="rect">
            <a:avLst/>
          </a:prstGeom>
          <a:noFill/>
        </p:spPr>
      </p:pic>
      <p:sp>
        <p:nvSpPr>
          <p:cNvPr id="6" name="Rectangle 5"/>
          <p:cNvSpPr/>
          <p:nvPr/>
        </p:nvSpPr>
        <p:spPr>
          <a:xfrm>
            <a:off x="-213360" y="-477520"/>
            <a:ext cx="12527280" cy="7538720"/>
          </a:xfrm>
          <a:prstGeom prst="rect">
            <a:avLst/>
          </a:prstGeom>
          <a:solidFill>
            <a:srgbClr val="000000">
              <a:alpha val="2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ransition spd="slow" advClick="0" advTm="10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51840" y="1513840"/>
            <a:ext cx="10688320" cy="4419600"/>
          </a:xfrm>
        </p:spPr>
        <p:txBody>
          <a:bodyPr>
            <a:normAutofit lnSpcReduction="10000"/>
          </a:bodyPr>
          <a:lstStyle/>
          <a:p>
            <a:pPr algn="ctr"/>
            <a:r>
              <a:rPr lang="en-US" sz="2800" dirty="0" smtClean="0"/>
              <a:t>“It </a:t>
            </a:r>
            <a:r>
              <a:rPr lang="en-US" sz="2800" dirty="0"/>
              <a:t>is with extreme pleasure that I recommend Source One for all of your outsourced IT needs. The </a:t>
            </a:r>
            <a:r>
              <a:rPr lang="en-US" sz="2800" dirty="0" err="1"/>
              <a:t>Protocall</a:t>
            </a:r>
            <a:r>
              <a:rPr lang="en-US" sz="2800" dirty="0"/>
              <a:t> Group has worked with Source One for over 15 </a:t>
            </a:r>
            <a:r>
              <a:rPr lang="en-US" sz="2800" dirty="0" smtClean="0"/>
              <a:t>years.  Source </a:t>
            </a:r>
            <a:r>
              <a:rPr lang="en-US" sz="2800" dirty="0"/>
              <a:t>One has always provided a proactive partnership. We count on their extremely competent staff to provide 24 hour support and they have never failed us.</a:t>
            </a:r>
          </a:p>
          <a:p>
            <a:pPr algn="ctr"/>
            <a:r>
              <a:rPr lang="en-US" sz="2800" dirty="0"/>
              <a:t>Source One is a true business partner and I consider their company a welcome extension of our business. Their employees feel like a part of our organization</a:t>
            </a:r>
            <a:r>
              <a:rPr lang="en-US" sz="2800" dirty="0" smtClean="0"/>
              <a:t>.”</a:t>
            </a:r>
            <a:endParaRPr lang="en-US" sz="2800" dirty="0"/>
          </a:p>
          <a:p>
            <a:pPr algn="ctr"/>
            <a:r>
              <a:rPr lang="en-US" sz="2800" dirty="0"/>
              <a:t>Nancy </a:t>
            </a:r>
            <a:r>
              <a:rPr lang="en-US" sz="2800" dirty="0" err="1" smtClean="0"/>
              <a:t>Tvarok</a:t>
            </a:r>
            <a:endParaRPr lang="en-US" sz="2800" dirty="0" smtClean="0"/>
          </a:p>
          <a:p>
            <a:pPr algn="ctr"/>
            <a:r>
              <a:rPr lang="en-US" sz="2800" dirty="0" smtClean="0"/>
              <a:t>The </a:t>
            </a:r>
            <a:r>
              <a:rPr lang="en-US" sz="2800" dirty="0" err="1" smtClean="0"/>
              <a:t>Protocall</a:t>
            </a:r>
            <a:r>
              <a:rPr lang="en-US" sz="2800" dirty="0" smtClean="0"/>
              <a:t> Group</a:t>
            </a:r>
            <a:endParaRPr lang="en-US" sz="2800" dirty="0"/>
          </a:p>
        </p:txBody>
      </p:sp>
      <p:sp>
        <p:nvSpPr>
          <p:cNvPr id="6"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000" dirty="0" smtClean="0">
                <a:solidFill>
                  <a:schemeClr val="bg1"/>
                </a:solidFill>
                <a:latin typeface="BodoniXT" pitchFamily="2" charset="0"/>
              </a:rPr>
              <a:t>Customer Testimonial</a:t>
            </a:r>
          </a:p>
        </p:txBody>
      </p:sp>
    </p:spTree>
  </p:cSld>
  <p:clrMapOvr>
    <a:masterClrMapping/>
  </p:clrMapOvr>
  <p:transition spd="slow" advClick="0" advTm="1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522001" y="1595120"/>
            <a:ext cx="6428406" cy="4257040"/>
          </a:xfrm>
        </p:spPr>
        <p:txBody>
          <a:bodyPr>
            <a:normAutofit/>
          </a:bodyPr>
          <a:lstStyle/>
          <a:p>
            <a:pPr marL="685800" indent="-685800"/>
            <a:r>
              <a:rPr lang="en-US" sz="3000" dirty="0" smtClean="0"/>
              <a:t>Get all of your hosted services under</a:t>
            </a:r>
          </a:p>
          <a:p>
            <a:pPr marL="685800" indent="-685800"/>
            <a:r>
              <a:rPr lang="en-US" sz="3000" dirty="0" smtClean="0"/>
              <a:t>one roof!</a:t>
            </a:r>
          </a:p>
          <a:p>
            <a:pPr marL="685800" indent="-685800">
              <a:buFont typeface="Arial" pitchFamily="34" charset="0"/>
              <a:buChar char="•"/>
            </a:pPr>
            <a:r>
              <a:rPr lang="en-US" sz="2400" dirty="0" smtClean="0"/>
              <a:t>Websites &amp; Domain Name Management</a:t>
            </a:r>
          </a:p>
          <a:p>
            <a:pPr marL="685800" indent="-685800">
              <a:buFont typeface="Arial" pitchFamily="34" charset="0"/>
              <a:buChar char="•"/>
            </a:pPr>
            <a:r>
              <a:rPr lang="en-US" sz="2400" dirty="0" smtClean="0"/>
              <a:t>E-Mail</a:t>
            </a:r>
          </a:p>
          <a:p>
            <a:pPr marL="685800" indent="-685800">
              <a:buFont typeface="Arial" pitchFamily="34" charset="0"/>
              <a:buChar char="•"/>
            </a:pPr>
            <a:r>
              <a:rPr lang="en-US" sz="2400" dirty="0" smtClean="0"/>
              <a:t>Web Based File-Document Storage &amp; Collaboration</a:t>
            </a:r>
          </a:p>
          <a:p>
            <a:pPr marL="685800" indent="-685800">
              <a:buFont typeface="Arial" pitchFamily="34" charset="0"/>
              <a:buChar char="•"/>
            </a:pPr>
            <a:r>
              <a:rPr lang="en-US" sz="2400" dirty="0" smtClean="0"/>
              <a:t>Voice over IP (VoIP) Phone Services</a:t>
            </a:r>
          </a:p>
          <a:p>
            <a:pPr marL="685800" indent="-685800">
              <a:buFont typeface="Arial" pitchFamily="34" charset="0"/>
              <a:buChar char="•"/>
            </a:pPr>
            <a:r>
              <a:rPr lang="en-US" sz="2400" dirty="0" smtClean="0"/>
              <a:t>Infrastructure and Software as a Service (IaaS / SaaS) Support and Implementation</a:t>
            </a:r>
            <a:endParaRPr lang="en-US" sz="2400" dirty="0"/>
          </a:p>
          <a:p>
            <a:endParaRPr lang="en-US" dirty="0"/>
          </a:p>
        </p:txBody>
      </p:sp>
      <p:pic>
        <p:nvPicPr>
          <p:cNvPr id="3074" name="Picture 2" descr="http://www.pages.drexel.edu/~rdp72/soss/services/images/exchange_logo.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0962" y="2943676"/>
            <a:ext cx="571500" cy="54292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www.pages.drexel.edu/~rdp72/soss/services/images/office365_logo.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44682" y="2719838"/>
            <a:ext cx="2857500" cy="990601"/>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Image result for evolve IP 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3453" y="3926638"/>
            <a:ext cx="3121932" cy="857710"/>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Image result for broadview 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0837" y="1596570"/>
            <a:ext cx="3004457" cy="1251857"/>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Image result for SharePoint 2013 logo 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184419" y="4765594"/>
            <a:ext cx="3029890" cy="962852"/>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http://www.pages.drexel.edu/~rdp72/soss/services/images/linux_tux.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933597" y="2042716"/>
            <a:ext cx="590807" cy="69918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500" dirty="0" smtClean="0">
                <a:solidFill>
                  <a:schemeClr val="bg1"/>
                </a:solidFill>
                <a:latin typeface="BodoniXT" pitchFamily="2" charset="0"/>
              </a:rPr>
              <a:t>Hosted Services</a:t>
            </a:r>
          </a:p>
        </p:txBody>
      </p:sp>
    </p:spTree>
    <p:extLst>
      <p:ext uri="{BB962C8B-B14F-4D97-AF65-F5344CB8AC3E}">
        <p14:creationId xmlns:p14="http://schemas.microsoft.com/office/powerpoint/2010/main" xmlns="" val="1643095247"/>
      </p:ext>
    </p:extLst>
  </p:cSld>
  <p:clrMapOvr>
    <a:masterClrMapping/>
  </p:clrMapOvr>
  <p:transition spd="slow" advClick="0" advTm="1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516284" y="1729650"/>
            <a:ext cx="6574113" cy="20263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857250" indent="-857250"/>
            <a:endParaRPr lang="en-US" sz="2200" dirty="0" smtClean="0"/>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81283" y="3389269"/>
            <a:ext cx="2142077" cy="2142077"/>
          </a:xfrm>
          <a:prstGeom prst="rect">
            <a:avLst/>
          </a:prstGeom>
        </p:spPr>
      </p:pic>
      <p:sp>
        <p:nvSpPr>
          <p:cNvPr id="12" name="TextBox 11"/>
          <p:cNvSpPr txBox="1"/>
          <p:nvPr/>
        </p:nvSpPr>
        <p:spPr>
          <a:xfrm>
            <a:off x="477520" y="2020042"/>
            <a:ext cx="5140961" cy="1569660"/>
          </a:xfrm>
          <a:prstGeom prst="rect">
            <a:avLst/>
          </a:prstGeom>
          <a:noFill/>
        </p:spPr>
        <p:txBody>
          <a:bodyPr wrap="square" rtlCol="0">
            <a:spAutoFit/>
          </a:bodyPr>
          <a:lstStyle/>
          <a:p>
            <a:pPr algn="ctr"/>
            <a:r>
              <a:rPr lang="en-US" sz="3000" b="1" dirty="0"/>
              <a:t>Consolidate Your Physical </a:t>
            </a:r>
            <a:r>
              <a:rPr lang="en-US" sz="3000" b="1" dirty="0" smtClean="0"/>
              <a:t>Servers</a:t>
            </a:r>
          </a:p>
          <a:p>
            <a:pPr marL="285750" indent="-285750" algn="ctr"/>
            <a:r>
              <a:rPr lang="en-US" dirty="0" smtClean="0"/>
              <a:t>One </a:t>
            </a:r>
            <a:r>
              <a:rPr lang="en-US" dirty="0"/>
              <a:t>Physical Server = Multiple Virtual Servers</a:t>
            </a:r>
          </a:p>
          <a:p>
            <a:endParaRPr lang="en-US" dirty="0"/>
          </a:p>
        </p:txBody>
      </p:sp>
      <p:sp>
        <p:nvSpPr>
          <p:cNvPr id="15" name="TextBox 14"/>
          <p:cNvSpPr txBox="1"/>
          <p:nvPr/>
        </p:nvSpPr>
        <p:spPr>
          <a:xfrm>
            <a:off x="6666650" y="2006697"/>
            <a:ext cx="4503762" cy="1661993"/>
          </a:xfrm>
          <a:prstGeom prst="rect">
            <a:avLst/>
          </a:prstGeom>
          <a:noFill/>
        </p:spPr>
        <p:txBody>
          <a:bodyPr wrap="square" rtlCol="0">
            <a:spAutoFit/>
          </a:bodyPr>
          <a:lstStyle/>
          <a:p>
            <a:pPr algn="ctr"/>
            <a:r>
              <a:rPr lang="en-US" sz="3000" b="1" dirty="0" smtClean="0"/>
              <a:t>Achieve Flexibility</a:t>
            </a:r>
          </a:p>
          <a:p>
            <a:pPr marL="285750" indent="-285750">
              <a:buFont typeface="Arial" panose="020B0604020202020204" pitchFamily="34" charset="0"/>
              <a:buChar char="•"/>
            </a:pPr>
            <a:r>
              <a:rPr lang="en-US" dirty="0" smtClean="0"/>
              <a:t>Add</a:t>
            </a:r>
            <a:r>
              <a:rPr lang="en-US" dirty="0"/>
              <a:t>, Upgrade, Migrate, or Remove you Virtual Servers with </a:t>
            </a:r>
            <a:r>
              <a:rPr lang="en-US" dirty="0" smtClean="0"/>
              <a:t>ease</a:t>
            </a:r>
          </a:p>
          <a:p>
            <a:pPr marL="285750" indent="-285750">
              <a:buFont typeface="Arial" panose="020B0604020202020204" pitchFamily="34" charset="0"/>
              <a:buChar char="•"/>
            </a:pPr>
            <a:r>
              <a:rPr lang="en-US" dirty="0" smtClean="0"/>
              <a:t>Easily </a:t>
            </a:r>
            <a:r>
              <a:rPr lang="en-US" dirty="0"/>
              <a:t>enforce multiple backup topologies</a:t>
            </a:r>
          </a:p>
          <a:p>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22720" y="3672055"/>
            <a:ext cx="4734392" cy="1558767"/>
          </a:xfrm>
          <a:prstGeom prst="rect">
            <a:avLst/>
          </a:prstGeom>
        </p:spPr>
      </p:pic>
      <p:sp>
        <p:nvSpPr>
          <p:cNvPr id="9" name="Content Placeholder 2"/>
          <p:cNvSpPr txBox="1">
            <a:spLocks/>
          </p:cNvSpPr>
          <p:nvPr/>
        </p:nvSpPr>
        <p:spPr>
          <a:xfrm>
            <a:off x="121920" y="182880"/>
            <a:ext cx="7802880" cy="924560"/>
          </a:xfrm>
          <a:prstGeom prst="rect">
            <a:avLst/>
          </a:prstGeom>
          <a:noFill/>
          <a:ln>
            <a:noFill/>
          </a:ln>
          <a:effectLst>
            <a:outerShdw blurRad="76200" dist="63500" dir="5040000" algn="tl" rotWithShape="0">
              <a:srgbClr val="000000">
                <a:alpha val="41000"/>
              </a:srgb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4500" dirty="0" smtClean="0">
                <a:solidFill>
                  <a:schemeClr val="bg1"/>
                </a:solidFill>
                <a:latin typeface="BodoniXT" pitchFamily="2" charset="0"/>
              </a:rPr>
              <a:t>Virtualization Services</a:t>
            </a:r>
          </a:p>
        </p:txBody>
      </p:sp>
      <p:sp>
        <p:nvSpPr>
          <p:cNvPr id="10" name="Rounded Rectangle 9"/>
          <p:cNvSpPr/>
          <p:nvPr/>
        </p:nvSpPr>
        <p:spPr>
          <a:xfrm>
            <a:off x="5923280" y="1778000"/>
            <a:ext cx="71120" cy="39725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95659118"/>
      </p:ext>
    </p:extLst>
  </p:cSld>
  <p:clrMapOvr>
    <a:masterClrMapping/>
  </p:clrMapOvr>
  <p:transition spd="slow" advClick="0" advTm="10000">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1319</TotalTime>
  <Words>487</Words>
  <Application>Microsoft Office PowerPoint</Application>
  <PresentationFormat>Custom</PresentationFormat>
  <Paragraphs>86</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Source 1 System Solutions</dc:title>
  <dc:creator>Richard Carpenter</dc:creator>
  <cp:lastModifiedBy>SMC</cp:lastModifiedBy>
  <cp:revision>52</cp:revision>
  <dcterms:created xsi:type="dcterms:W3CDTF">2016-09-26T12:23:15Z</dcterms:created>
  <dcterms:modified xsi:type="dcterms:W3CDTF">2017-12-01T17:22:17Z</dcterms:modified>
</cp:coreProperties>
</file>